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19" r:id="rId1"/>
  </p:sldMasterIdLst>
  <p:notesMasterIdLst>
    <p:notesMasterId r:id="rId36"/>
  </p:notesMasterIdLst>
  <p:sldIdLst>
    <p:sldId id="256" r:id="rId2"/>
    <p:sldId id="257" r:id="rId3"/>
    <p:sldId id="259" r:id="rId4"/>
    <p:sldId id="260" r:id="rId5"/>
    <p:sldId id="261" r:id="rId6"/>
    <p:sldId id="264" r:id="rId7"/>
    <p:sldId id="279" r:id="rId8"/>
    <p:sldId id="290" r:id="rId9"/>
    <p:sldId id="263" r:id="rId10"/>
    <p:sldId id="265" r:id="rId11"/>
    <p:sldId id="266" r:id="rId12"/>
    <p:sldId id="262" r:id="rId13"/>
    <p:sldId id="268" r:id="rId14"/>
    <p:sldId id="269" r:id="rId15"/>
    <p:sldId id="292" r:id="rId16"/>
    <p:sldId id="270" r:id="rId17"/>
    <p:sldId id="271" r:id="rId18"/>
    <p:sldId id="272" r:id="rId19"/>
    <p:sldId id="273" r:id="rId20"/>
    <p:sldId id="274" r:id="rId21"/>
    <p:sldId id="275" r:id="rId22"/>
    <p:sldId id="278" r:id="rId23"/>
    <p:sldId id="276" r:id="rId24"/>
    <p:sldId id="277" r:id="rId25"/>
    <p:sldId id="291" r:id="rId26"/>
    <p:sldId id="285" r:id="rId27"/>
    <p:sldId id="286" r:id="rId28"/>
    <p:sldId id="288" r:id="rId29"/>
    <p:sldId id="289" r:id="rId30"/>
    <p:sldId id="284" r:id="rId31"/>
    <p:sldId id="293" r:id="rId32"/>
    <p:sldId id="281" r:id="rId33"/>
    <p:sldId id="282" r:id="rId34"/>
    <p:sldId id="283"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109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45CCD4-EC51-8F45-A695-6997E8BCC119}" type="datetimeFigureOut">
              <a:rPr lang="en-US" smtClean="0"/>
              <a:pPr/>
              <a:t>3/10/2014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793FF-7C29-E340-9937-6998CACA83B7}" type="slidenum">
              <a:rPr lang="en-US" smtClean="0"/>
              <a:pPr/>
              <a:t>‹#›</a:t>
            </a:fld>
            <a:endParaRPr lang="en-US"/>
          </a:p>
        </p:txBody>
      </p:sp>
    </p:spTree>
    <p:extLst>
      <p:ext uri="{BB962C8B-B14F-4D97-AF65-F5344CB8AC3E}">
        <p14:creationId xmlns:p14="http://schemas.microsoft.com/office/powerpoint/2010/main" val="12627018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Right now,</a:t>
            </a:r>
            <a:r>
              <a:rPr lang="en-US" baseline="0" dirty="0" smtClean="0"/>
              <a:t> you are judging me. I have about 5 minutes to convince you to stay…</a:t>
            </a:r>
          </a:p>
          <a:p>
            <a:r>
              <a:rPr lang="en-US" baseline="0" dirty="0" smtClean="0"/>
              <a:t>Explain Monty Hall problem. Promise to give the solution (and a way to explain it to kids) at the end.</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a:t>
            </a:fld>
            <a:endParaRPr lang="en-US"/>
          </a:p>
        </p:txBody>
      </p:sp>
    </p:spTree>
    <p:extLst>
      <p:ext uri="{BB962C8B-B14F-4D97-AF65-F5344CB8AC3E}">
        <p14:creationId xmlns:p14="http://schemas.microsoft.com/office/powerpoint/2010/main" val="4286030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Interesting</a:t>
            </a:r>
            <a:r>
              <a:rPr lang="en-US" baseline="0" dirty="0" smtClean="0"/>
              <a:t> does not equal entertainment.</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7</a:t>
            </a:fld>
            <a:endParaRPr lang="en-US"/>
          </a:p>
        </p:txBody>
      </p:sp>
    </p:spTree>
    <p:extLst>
      <p:ext uri="{BB962C8B-B14F-4D97-AF65-F5344CB8AC3E}">
        <p14:creationId xmlns:p14="http://schemas.microsoft.com/office/powerpoint/2010/main" val="2189758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 to Census at School!</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16</a:t>
            </a:fld>
            <a:endParaRPr lang="en-US"/>
          </a:p>
        </p:txBody>
      </p:sp>
    </p:spTree>
    <p:extLst>
      <p:ext uri="{BB962C8B-B14F-4D97-AF65-F5344CB8AC3E}">
        <p14:creationId xmlns:p14="http://schemas.microsoft.com/office/powerpoint/2010/main" val="3356213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 to Census </a:t>
            </a:r>
            <a:r>
              <a:rPr lang="en-US" smtClean="0"/>
              <a:t>at School!</a:t>
            </a:r>
            <a:endParaRPr lang="en-US"/>
          </a:p>
        </p:txBody>
      </p:sp>
      <p:sp>
        <p:nvSpPr>
          <p:cNvPr id="4" name="Slide Number Placeholder 3"/>
          <p:cNvSpPr>
            <a:spLocks noGrp="1"/>
          </p:cNvSpPr>
          <p:nvPr>
            <p:ph type="sldNum" sz="quarter" idx="10"/>
          </p:nvPr>
        </p:nvSpPr>
        <p:spPr/>
        <p:txBody>
          <a:bodyPr/>
          <a:lstStyle/>
          <a:p>
            <a:fld id="{293793FF-7C29-E340-9937-6998CACA83B7}" type="slidenum">
              <a:rPr lang="en-US" smtClean="0"/>
              <a:pPr/>
              <a:t>17</a:t>
            </a:fld>
            <a:endParaRPr lang="en-US"/>
          </a:p>
        </p:txBody>
      </p:sp>
    </p:spTree>
    <p:extLst>
      <p:ext uri="{BB962C8B-B14F-4D97-AF65-F5344CB8AC3E}">
        <p14:creationId xmlns:p14="http://schemas.microsoft.com/office/powerpoint/2010/main" val="62352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in case…</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18</a:t>
            </a:fld>
            <a:endParaRPr lang="en-US"/>
          </a:p>
        </p:txBody>
      </p:sp>
    </p:spTree>
    <p:extLst>
      <p:ext uri="{BB962C8B-B14F-4D97-AF65-F5344CB8AC3E}">
        <p14:creationId xmlns:p14="http://schemas.microsoft.com/office/powerpoint/2010/main" val="81508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 from percents to probabilities.</a:t>
            </a:r>
          </a:p>
          <a:p>
            <a:r>
              <a:rPr lang="en-US" dirty="0" smtClean="0"/>
              <a:t>Work</a:t>
            </a:r>
            <a:r>
              <a:rPr lang="en-US" baseline="0" dirty="0" smtClean="0"/>
              <a:t> from questions to notation.</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23</a:t>
            </a:fld>
            <a:endParaRPr lang="en-US"/>
          </a:p>
        </p:txBody>
      </p:sp>
    </p:spTree>
    <p:extLst>
      <p:ext uri="{BB962C8B-B14F-4D97-AF65-F5344CB8AC3E}">
        <p14:creationId xmlns:p14="http://schemas.microsoft.com/office/powerpoint/2010/main" val="3322985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Interesting</a:t>
            </a:r>
            <a:r>
              <a:rPr lang="en-US" baseline="0" dirty="0" smtClean="0"/>
              <a:t> does not equal entertainment.</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30</a:t>
            </a:fld>
            <a:endParaRPr lang="en-US"/>
          </a:p>
        </p:txBody>
      </p:sp>
    </p:spTree>
    <p:extLst>
      <p:ext uri="{BB962C8B-B14F-4D97-AF65-F5344CB8AC3E}">
        <p14:creationId xmlns:p14="http://schemas.microsoft.com/office/powerpoint/2010/main" val="1983947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Interesting</a:t>
            </a:r>
            <a:r>
              <a:rPr lang="en-US" baseline="0" dirty="0" smtClean="0"/>
              <a:t> does not equal entertainment.</a:t>
            </a:r>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31</a:t>
            </a:fld>
            <a:endParaRPr lang="en-US"/>
          </a:p>
        </p:txBody>
      </p:sp>
    </p:spTree>
    <p:extLst>
      <p:ext uri="{BB962C8B-B14F-4D97-AF65-F5344CB8AC3E}">
        <p14:creationId xmlns:p14="http://schemas.microsoft.com/office/powerpoint/2010/main" val="3174738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661C328-D81D-CA43-936F-85CA980FDB23}" type="datetimeFigureOut">
              <a:rPr lang="en-US" smtClean="0"/>
              <a:pPr/>
              <a:t>3/10/2014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034E154-735B-734A-B0B2-787044FF37E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61C328-D81D-CA43-936F-85CA980FDB23}"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034E154-735B-734A-B0B2-787044FF37E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61C328-D81D-CA43-936F-85CA980FDB23}"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661C328-D81D-CA43-936F-85CA980FDB23}" type="datetimeFigureOut">
              <a:rPr lang="en-US" smtClean="0"/>
              <a:pPr/>
              <a:t>3/10/2014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5034E154-735B-734A-B0B2-787044FF37E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661C328-D81D-CA43-936F-85CA980FDB23}" type="datetimeFigureOut">
              <a:rPr lang="en-US" smtClean="0"/>
              <a:pPr/>
              <a:t>3/10/2014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034E154-735B-734A-B0B2-787044FF37E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6661C328-D81D-CA43-936F-85CA980FDB23}" type="datetimeFigureOut">
              <a:rPr lang="en-US" smtClean="0"/>
              <a:pPr/>
              <a:t>3/10/2014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34E154-735B-734A-B0B2-787044FF37E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661C328-D81D-CA43-936F-85CA980FDB23}" type="datetimeFigureOut">
              <a:rPr lang="en-US" smtClean="0"/>
              <a:pPr/>
              <a:t>3/10/2014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034E154-735B-734A-B0B2-787044FF37E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61C328-D81D-CA43-936F-85CA980FDB23}" type="datetimeFigureOut">
              <a:rPr lang="en-US" smtClean="0"/>
              <a:pPr/>
              <a:t>3/10/2014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5034E154-735B-734A-B0B2-787044FF37E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6661C328-D81D-CA43-936F-85CA980FDB23}" type="datetimeFigureOut">
              <a:rPr lang="en-US" smtClean="0"/>
              <a:pPr/>
              <a:t>3/10/2014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034E154-735B-734A-B0B2-787044FF37E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034E154-735B-734A-B0B2-787044FF37E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6661C328-D81D-CA43-936F-85CA980FDB23}" type="datetimeFigureOut">
              <a:rPr lang="en-US" smtClean="0"/>
              <a:pPr/>
              <a:t>3/10/2014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034E154-735B-734A-B0B2-787044FF37E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661C328-D81D-CA43-936F-85CA980FDB23}" type="datetimeFigureOut">
              <a:rPr lang="en-US" smtClean="0"/>
              <a:pPr/>
              <a:t>3/10/2014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661C328-D81D-CA43-936F-85CA980FDB23}" type="datetimeFigureOut">
              <a:rPr lang="en-US" smtClean="0"/>
              <a:pPr/>
              <a:t>3/10/2014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034E154-735B-734A-B0B2-787044FF37E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819400"/>
            <a:ext cx="7772400" cy="1752600"/>
          </a:xfrm>
        </p:spPr>
        <p:txBody>
          <a:bodyPr>
            <a:normAutofit/>
          </a:bodyPr>
          <a:lstStyle/>
          <a:p>
            <a:r>
              <a:rPr lang="en-US" sz="2400" dirty="0" smtClean="0"/>
              <a:t>2013 PCTM Annual Conference</a:t>
            </a:r>
          </a:p>
          <a:p>
            <a:r>
              <a:rPr lang="en-US" sz="2400" dirty="0" smtClean="0"/>
              <a:t>Doug Tyson</a:t>
            </a:r>
          </a:p>
          <a:p>
            <a:r>
              <a:rPr lang="en-US" sz="2400" dirty="0" err="1" smtClean="0"/>
              <a:t>tyson.doug@gmail.com</a:t>
            </a:r>
            <a:endParaRPr lang="en-US" sz="2400" dirty="0"/>
          </a:p>
        </p:txBody>
      </p:sp>
      <p:sp>
        <p:nvSpPr>
          <p:cNvPr id="2" name="Title 1"/>
          <p:cNvSpPr>
            <a:spLocks noGrp="1"/>
          </p:cNvSpPr>
          <p:nvPr>
            <p:ph type="ctrTitle"/>
          </p:nvPr>
        </p:nvSpPr>
        <p:spPr/>
        <p:txBody>
          <a:bodyPr>
            <a:normAutofit/>
          </a:bodyPr>
          <a:lstStyle/>
          <a:p>
            <a:r>
              <a:rPr lang="en-US" dirty="0" smtClean="0"/>
              <a:t>Teaching Difficult Probability Concepts for CCSS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dirty="0" smtClean="0"/>
              <a:t> </a:t>
            </a:r>
            <a:r>
              <a:rPr lang="en-US" sz="3200" dirty="0" smtClean="0"/>
              <a:t>Some additional information:</a:t>
            </a:r>
          </a:p>
          <a:p>
            <a:r>
              <a:rPr lang="en-US" sz="3200" dirty="0" smtClean="0"/>
              <a:t>One percent of women in her age group have breast cancer.</a:t>
            </a:r>
          </a:p>
          <a:p>
            <a:r>
              <a:rPr lang="en-US" sz="3200" dirty="0" smtClean="0"/>
              <a:t>For women who actually have breast cancer, the probability of a positive mammogram is 0.90.</a:t>
            </a:r>
          </a:p>
          <a:p>
            <a:r>
              <a:rPr lang="en-US" sz="3200" dirty="0" smtClean="0"/>
              <a:t>For women who do not have breast cancer, the probability of a positive mammogram is 0.09.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Which of these is closest to the probability that this woman actually has breast cancer?</a:t>
            </a:r>
          </a:p>
          <a:p>
            <a:pPr marL="514350" indent="-514350">
              <a:buFont typeface="+mj-lt"/>
              <a:buAutoNum type="alphaUcPeriod"/>
            </a:pPr>
            <a:r>
              <a:rPr lang="en-US" sz="3200" dirty="0" smtClean="0"/>
              <a:t>1%</a:t>
            </a:r>
          </a:p>
          <a:p>
            <a:pPr marL="514350" indent="-514350">
              <a:buFont typeface="+mj-lt"/>
              <a:buAutoNum type="alphaUcPeriod"/>
            </a:pPr>
            <a:r>
              <a:rPr lang="en-US" sz="3200" dirty="0" smtClean="0"/>
              <a:t>10%</a:t>
            </a:r>
          </a:p>
          <a:p>
            <a:pPr marL="514350" indent="-514350">
              <a:buFont typeface="+mj-lt"/>
              <a:buAutoNum type="alphaUcPeriod"/>
            </a:pPr>
            <a:r>
              <a:rPr lang="en-US" sz="3200" dirty="0" smtClean="0"/>
              <a:t>81%</a:t>
            </a:r>
          </a:p>
          <a:p>
            <a:pPr marL="514350" indent="-514350">
              <a:buFont typeface="+mj-lt"/>
              <a:buAutoNum type="alphaUcPeriod"/>
            </a:pPr>
            <a:r>
              <a:rPr lang="en-US" sz="3200" dirty="0" smtClean="0"/>
              <a:t>90%</a:t>
            </a:r>
          </a:p>
          <a:p>
            <a:pPr marL="514350" indent="-514350">
              <a:buFont typeface="+mj-lt"/>
              <a:buAutoNum type="alphaUcPeriod"/>
            </a:pPr>
            <a:r>
              <a:rPr lang="en-US" sz="3200" dirty="0" smtClean="0"/>
              <a:t>100%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47588702"/>
              </p:ext>
            </p:extLst>
          </p:nvPr>
        </p:nvGraphicFramePr>
        <p:xfrm>
          <a:off x="340162" y="1845734"/>
          <a:ext cx="8465512" cy="4253316"/>
        </p:xfrm>
        <a:graphic>
          <a:graphicData uri="http://schemas.openxmlformats.org/drawingml/2006/table">
            <a:tbl>
              <a:tblPr firstRow="1" bandRow="1">
                <a:tableStyleId>{5C22544A-7EE6-4342-B048-85BDC9FD1C3A}</a:tableStyleId>
              </a:tblPr>
              <a:tblGrid>
                <a:gridCol w="2116378"/>
                <a:gridCol w="2116378"/>
                <a:gridCol w="2116378"/>
                <a:gridCol w="2116378"/>
              </a:tblGrid>
              <a:tr h="1063329">
                <a:tc>
                  <a:txBody>
                    <a:bodyPr/>
                    <a:lstStyle/>
                    <a:p>
                      <a:endParaRPr lang="en-US" sz="2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Positive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Negative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Total</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063329">
                <a:tc>
                  <a:txBody>
                    <a:bodyPr/>
                    <a:lstStyle/>
                    <a:p>
                      <a:r>
                        <a:rPr lang="en-US" sz="2600" b="1" dirty="0" smtClean="0">
                          <a:solidFill>
                            <a:schemeClr val="bg1"/>
                          </a:solidFill>
                        </a:rPr>
                        <a:t>Have</a:t>
                      </a:r>
                      <a:r>
                        <a:rPr lang="en-US" sz="2600" b="1" baseline="0" dirty="0" smtClean="0">
                          <a:solidFill>
                            <a:schemeClr val="bg1"/>
                          </a:solidFill>
                        </a:rPr>
                        <a:t> BC</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063329">
                <a:tc>
                  <a:txBody>
                    <a:bodyPr/>
                    <a:lstStyle/>
                    <a:p>
                      <a:r>
                        <a:rPr lang="en-US" sz="2600" b="1" dirty="0" smtClean="0">
                          <a:solidFill>
                            <a:schemeClr val="bg1"/>
                          </a:solidFill>
                        </a:rPr>
                        <a:t>Don’t have</a:t>
                      </a:r>
                    </a:p>
                    <a:p>
                      <a:r>
                        <a:rPr lang="en-US" sz="2600" b="1" dirty="0" smtClean="0">
                          <a:solidFill>
                            <a:schemeClr val="bg1"/>
                          </a:solidFill>
                        </a:rPr>
                        <a:t>BC</a:t>
                      </a:r>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063329">
                <a:tc>
                  <a:txBody>
                    <a:bodyPr/>
                    <a:lstStyle/>
                    <a:p>
                      <a:r>
                        <a:rPr lang="en-US" sz="2600" b="1" dirty="0" smtClean="0">
                          <a:solidFill>
                            <a:schemeClr val="bg1"/>
                          </a:solidFill>
                        </a:rPr>
                        <a:t>Total</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6" name="TextBox 5"/>
          <p:cNvSpPr txBox="1"/>
          <p:nvPr/>
        </p:nvSpPr>
        <p:spPr>
          <a:xfrm>
            <a:off x="7113668" y="5254212"/>
            <a:ext cx="1242529" cy="646331"/>
          </a:xfrm>
          <a:prstGeom prst="rect">
            <a:avLst/>
          </a:prstGeom>
          <a:noFill/>
        </p:spPr>
        <p:txBody>
          <a:bodyPr wrap="square" rtlCol="0">
            <a:spAutoFit/>
          </a:bodyPr>
          <a:lstStyle/>
          <a:p>
            <a:pPr algn="ctr"/>
            <a:r>
              <a:rPr lang="en-US" sz="3600" dirty="0" smtClean="0"/>
              <a:t>1000</a:t>
            </a:r>
            <a:endParaRPr lang="en-US" sz="3600" dirty="0"/>
          </a:p>
        </p:txBody>
      </p:sp>
      <p:sp>
        <p:nvSpPr>
          <p:cNvPr id="7" name="TextBox 6"/>
          <p:cNvSpPr txBox="1"/>
          <p:nvPr/>
        </p:nvSpPr>
        <p:spPr>
          <a:xfrm>
            <a:off x="7328782" y="3130681"/>
            <a:ext cx="807931" cy="646331"/>
          </a:xfrm>
          <a:prstGeom prst="rect">
            <a:avLst/>
          </a:prstGeom>
          <a:noFill/>
        </p:spPr>
        <p:txBody>
          <a:bodyPr wrap="square" rtlCol="0">
            <a:spAutoFit/>
          </a:bodyPr>
          <a:lstStyle/>
          <a:p>
            <a:pPr algn="ctr"/>
            <a:r>
              <a:rPr lang="en-US" sz="3600" dirty="0" smtClean="0"/>
              <a:t>10</a:t>
            </a:r>
            <a:endParaRPr lang="en-US" sz="3600" dirty="0"/>
          </a:p>
        </p:txBody>
      </p:sp>
      <p:sp>
        <p:nvSpPr>
          <p:cNvPr id="8" name="TextBox 7"/>
          <p:cNvSpPr txBox="1"/>
          <p:nvPr/>
        </p:nvSpPr>
        <p:spPr>
          <a:xfrm>
            <a:off x="7254770" y="4212595"/>
            <a:ext cx="1090129" cy="646331"/>
          </a:xfrm>
          <a:prstGeom prst="rect">
            <a:avLst/>
          </a:prstGeom>
          <a:noFill/>
        </p:spPr>
        <p:txBody>
          <a:bodyPr wrap="square" rtlCol="0">
            <a:spAutoFit/>
          </a:bodyPr>
          <a:lstStyle/>
          <a:p>
            <a:pPr algn="ctr"/>
            <a:r>
              <a:rPr lang="en-US" sz="3600" dirty="0" smtClean="0"/>
              <a:t>990</a:t>
            </a:r>
            <a:endParaRPr lang="en-US" sz="3600" dirty="0"/>
          </a:p>
        </p:txBody>
      </p:sp>
      <p:sp>
        <p:nvSpPr>
          <p:cNvPr id="9" name="TextBox 8"/>
          <p:cNvSpPr txBox="1"/>
          <p:nvPr/>
        </p:nvSpPr>
        <p:spPr>
          <a:xfrm>
            <a:off x="3028723" y="3130681"/>
            <a:ext cx="807931" cy="646331"/>
          </a:xfrm>
          <a:prstGeom prst="rect">
            <a:avLst/>
          </a:prstGeom>
          <a:noFill/>
        </p:spPr>
        <p:txBody>
          <a:bodyPr wrap="square" rtlCol="0">
            <a:spAutoFit/>
          </a:bodyPr>
          <a:lstStyle/>
          <a:p>
            <a:pPr algn="ctr"/>
            <a:r>
              <a:rPr lang="en-US" sz="3600" dirty="0" smtClean="0"/>
              <a:t>9</a:t>
            </a:r>
            <a:endParaRPr lang="en-US" sz="3600" dirty="0"/>
          </a:p>
        </p:txBody>
      </p:sp>
      <p:sp>
        <p:nvSpPr>
          <p:cNvPr id="10" name="TextBox 9"/>
          <p:cNvSpPr txBox="1"/>
          <p:nvPr/>
        </p:nvSpPr>
        <p:spPr>
          <a:xfrm>
            <a:off x="5180942" y="3130681"/>
            <a:ext cx="807931" cy="646331"/>
          </a:xfrm>
          <a:prstGeom prst="rect">
            <a:avLst/>
          </a:prstGeom>
          <a:noFill/>
        </p:spPr>
        <p:txBody>
          <a:bodyPr wrap="square" rtlCol="0">
            <a:spAutoFit/>
          </a:bodyPr>
          <a:lstStyle/>
          <a:p>
            <a:pPr algn="ctr"/>
            <a:r>
              <a:rPr lang="en-US" sz="3600" dirty="0" smtClean="0"/>
              <a:t>1</a:t>
            </a:r>
            <a:endParaRPr lang="en-US" sz="3600" dirty="0"/>
          </a:p>
        </p:txBody>
      </p:sp>
      <p:sp>
        <p:nvSpPr>
          <p:cNvPr id="11" name="TextBox 10"/>
          <p:cNvSpPr txBox="1"/>
          <p:nvPr/>
        </p:nvSpPr>
        <p:spPr>
          <a:xfrm>
            <a:off x="3028723" y="4212595"/>
            <a:ext cx="807931" cy="646331"/>
          </a:xfrm>
          <a:prstGeom prst="rect">
            <a:avLst/>
          </a:prstGeom>
          <a:noFill/>
        </p:spPr>
        <p:txBody>
          <a:bodyPr wrap="square" rtlCol="0">
            <a:spAutoFit/>
          </a:bodyPr>
          <a:lstStyle/>
          <a:p>
            <a:pPr algn="ctr"/>
            <a:r>
              <a:rPr lang="en-US" sz="3600" dirty="0" smtClean="0"/>
              <a:t>89</a:t>
            </a:r>
            <a:endParaRPr lang="en-US" sz="3600" dirty="0"/>
          </a:p>
        </p:txBody>
      </p:sp>
      <p:sp>
        <p:nvSpPr>
          <p:cNvPr id="12" name="TextBox 11"/>
          <p:cNvSpPr txBox="1"/>
          <p:nvPr/>
        </p:nvSpPr>
        <p:spPr>
          <a:xfrm>
            <a:off x="5110923" y="4212595"/>
            <a:ext cx="1034730" cy="646331"/>
          </a:xfrm>
          <a:prstGeom prst="rect">
            <a:avLst/>
          </a:prstGeom>
          <a:noFill/>
        </p:spPr>
        <p:txBody>
          <a:bodyPr wrap="square" rtlCol="0">
            <a:spAutoFit/>
          </a:bodyPr>
          <a:lstStyle/>
          <a:p>
            <a:pPr algn="ctr"/>
            <a:r>
              <a:rPr lang="en-US" sz="3600" dirty="0" smtClean="0"/>
              <a:t>901</a:t>
            </a:r>
            <a:endParaRPr lang="en-US" sz="3600" dirty="0"/>
          </a:p>
        </p:txBody>
      </p:sp>
      <p:sp>
        <p:nvSpPr>
          <p:cNvPr id="13" name="TextBox 12"/>
          <p:cNvSpPr txBox="1"/>
          <p:nvPr/>
        </p:nvSpPr>
        <p:spPr>
          <a:xfrm>
            <a:off x="2911670" y="5254212"/>
            <a:ext cx="1034730" cy="646331"/>
          </a:xfrm>
          <a:prstGeom prst="rect">
            <a:avLst/>
          </a:prstGeom>
          <a:noFill/>
        </p:spPr>
        <p:txBody>
          <a:bodyPr wrap="square" rtlCol="0">
            <a:spAutoFit/>
          </a:bodyPr>
          <a:lstStyle/>
          <a:p>
            <a:pPr algn="ctr"/>
            <a:r>
              <a:rPr lang="en-US" sz="3600" dirty="0" smtClean="0"/>
              <a:t>98</a:t>
            </a:r>
            <a:endParaRPr lang="en-US" sz="3600" dirty="0"/>
          </a:p>
        </p:txBody>
      </p:sp>
      <p:sp>
        <p:nvSpPr>
          <p:cNvPr id="14" name="TextBox 13"/>
          <p:cNvSpPr txBox="1"/>
          <p:nvPr/>
        </p:nvSpPr>
        <p:spPr>
          <a:xfrm>
            <a:off x="5110923" y="5254212"/>
            <a:ext cx="1034730" cy="646331"/>
          </a:xfrm>
          <a:prstGeom prst="rect">
            <a:avLst/>
          </a:prstGeom>
          <a:noFill/>
        </p:spPr>
        <p:txBody>
          <a:bodyPr wrap="square" rtlCol="0">
            <a:spAutoFit/>
          </a:bodyPr>
          <a:lstStyle/>
          <a:p>
            <a:pPr algn="ctr"/>
            <a:r>
              <a:rPr lang="en-US" sz="3600" dirty="0" smtClean="0"/>
              <a:t>902</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ppt_w</p:attrName>
                                        </p:attrNameLst>
                                      </p:cBhvr>
                                      <p:tavLst>
                                        <p:tav tm="0" fmla="#ppt_w*sin(2.5*pi*$)">
                                          <p:val>
                                            <p:fltVal val="0"/>
                                          </p:val>
                                        </p:tav>
                                        <p:tav tm="100000">
                                          <p:val>
                                            <p:fltVal val="1"/>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anim calcmode="lin" valueType="num">
                                      <p:cBhvr>
                                        <p:cTn id="22" dur="2000" fill="hold"/>
                                        <p:tgtEl>
                                          <p:spTgt spid="8"/>
                                        </p:tgtEl>
                                        <p:attrNameLst>
                                          <p:attrName>ppt_w</p:attrName>
                                        </p:attrNameLst>
                                      </p:cBhvr>
                                      <p:tavLst>
                                        <p:tav tm="0" fmla="#ppt_w*sin(2.5*pi*$)">
                                          <p:val>
                                            <p:fltVal val="0"/>
                                          </p:val>
                                        </p:tav>
                                        <p:tav tm="100000">
                                          <p:val>
                                            <p:fltVal val="1"/>
                                          </p:val>
                                        </p:tav>
                                      </p:tavLst>
                                    </p:anim>
                                    <p:anim calcmode="lin" valueType="num">
                                      <p:cBhvr>
                                        <p:cTn id="23"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anim calcmode="lin" valueType="num">
                                      <p:cBhvr>
                                        <p:cTn id="29" dur="2000" fill="hold"/>
                                        <p:tgtEl>
                                          <p:spTgt spid="9"/>
                                        </p:tgtEl>
                                        <p:attrNameLst>
                                          <p:attrName>ppt_w</p:attrName>
                                        </p:attrNameLst>
                                      </p:cBhvr>
                                      <p:tavLst>
                                        <p:tav tm="0" fmla="#ppt_w*sin(2.5*pi*$)">
                                          <p:val>
                                            <p:fltVal val="0"/>
                                          </p:val>
                                        </p:tav>
                                        <p:tav tm="100000">
                                          <p:val>
                                            <p:fltVal val="1"/>
                                          </p:val>
                                        </p:tav>
                                      </p:tavLst>
                                    </p:anim>
                                    <p:anim calcmode="lin" valueType="num">
                                      <p:cBhvr>
                                        <p:cTn id="30"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anim calcmode="lin" valueType="num">
                                      <p:cBhvr>
                                        <p:cTn id="36" dur="2000" fill="hold"/>
                                        <p:tgtEl>
                                          <p:spTgt spid="10"/>
                                        </p:tgtEl>
                                        <p:attrNameLst>
                                          <p:attrName>ppt_w</p:attrName>
                                        </p:attrNameLst>
                                      </p:cBhvr>
                                      <p:tavLst>
                                        <p:tav tm="0" fmla="#ppt_w*sin(2.5*pi*$)">
                                          <p:val>
                                            <p:fltVal val="0"/>
                                          </p:val>
                                        </p:tav>
                                        <p:tav tm="100000">
                                          <p:val>
                                            <p:fltVal val="1"/>
                                          </p:val>
                                        </p:tav>
                                      </p:tavLst>
                                    </p:anim>
                                    <p:anim calcmode="lin" valueType="num">
                                      <p:cBhvr>
                                        <p:cTn id="3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2000"/>
                                        <p:tgtEl>
                                          <p:spTgt spid="11"/>
                                        </p:tgtEl>
                                      </p:cBhvr>
                                    </p:animEffect>
                                    <p:anim calcmode="lin" valueType="num">
                                      <p:cBhvr>
                                        <p:cTn id="43" dur="2000" fill="hold"/>
                                        <p:tgtEl>
                                          <p:spTgt spid="11"/>
                                        </p:tgtEl>
                                        <p:attrNameLst>
                                          <p:attrName>ppt_w</p:attrName>
                                        </p:attrNameLst>
                                      </p:cBhvr>
                                      <p:tavLst>
                                        <p:tav tm="0" fmla="#ppt_w*sin(2.5*pi*$)">
                                          <p:val>
                                            <p:fltVal val="0"/>
                                          </p:val>
                                        </p:tav>
                                        <p:tav tm="100000">
                                          <p:val>
                                            <p:fltVal val="1"/>
                                          </p:val>
                                        </p:tav>
                                      </p:tavLst>
                                    </p:anim>
                                    <p:anim calcmode="lin" valueType="num">
                                      <p:cBhvr>
                                        <p:cTn id="44"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000"/>
                                        <p:tgtEl>
                                          <p:spTgt spid="12"/>
                                        </p:tgtEl>
                                      </p:cBhvr>
                                    </p:animEffect>
                                    <p:anim calcmode="lin" valueType="num">
                                      <p:cBhvr>
                                        <p:cTn id="50" dur="2000" fill="hold"/>
                                        <p:tgtEl>
                                          <p:spTgt spid="12"/>
                                        </p:tgtEl>
                                        <p:attrNameLst>
                                          <p:attrName>ppt_w</p:attrName>
                                        </p:attrNameLst>
                                      </p:cBhvr>
                                      <p:tavLst>
                                        <p:tav tm="0" fmla="#ppt_w*sin(2.5*pi*$)">
                                          <p:val>
                                            <p:fltVal val="0"/>
                                          </p:val>
                                        </p:tav>
                                        <p:tav tm="100000">
                                          <p:val>
                                            <p:fltVal val="1"/>
                                          </p:val>
                                        </p:tav>
                                      </p:tavLst>
                                    </p:anim>
                                    <p:anim calcmode="lin" valueType="num">
                                      <p:cBhvr>
                                        <p:cTn id="51"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2000"/>
                                        <p:tgtEl>
                                          <p:spTgt spid="13"/>
                                        </p:tgtEl>
                                      </p:cBhvr>
                                    </p:animEffect>
                                    <p:anim calcmode="lin" valueType="num">
                                      <p:cBhvr>
                                        <p:cTn id="57" dur="2000" fill="hold"/>
                                        <p:tgtEl>
                                          <p:spTgt spid="13"/>
                                        </p:tgtEl>
                                        <p:attrNameLst>
                                          <p:attrName>ppt_w</p:attrName>
                                        </p:attrNameLst>
                                      </p:cBhvr>
                                      <p:tavLst>
                                        <p:tav tm="0" fmla="#ppt_w*sin(2.5*pi*$)">
                                          <p:val>
                                            <p:fltVal val="0"/>
                                          </p:val>
                                        </p:tav>
                                        <p:tav tm="100000">
                                          <p:val>
                                            <p:fltVal val="1"/>
                                          </p:val>
                                        </p:tav>
                                      </p:tavLst>
                                    </p:anim>
                                    <p:anim calcmode="lin" valueType="num">
                                      <p:cBhvr>
                                        <p:cTn id="58"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2000"/>
                                        <p:tgtEl>
                                          <p:spTgt spid="14"/>
                                        </p:tgtEl>
                                      </p:cBhvr>
                                    </p:animEffect>
                                    <p:anim calcmode="lin" valueType="num">
                                      <p:cBhvr>
                                        <p:cTn id="64" dur="2000" fill="hold"/>
                                        <p:tgtEl>
                                          <p:spTgt spid="14"/>
                                        </p:tgtEl>
                                        <p:attrNameLst>
                                          <p:attrName>ppt_w</p:attrName>
                                        </p:attrNameLst>
                                      </p:cBhvr>
                                      <p:tavLst>
                                        <p:tav tm="0" fmla="#ppt_w*sin(2.5*pi*$)">
                                          <p:val>
                                            <p:fltVal val="0"/>
                                          </p:val>
                                        </p:tav>
                                        <p:tav tm="100000">
                                          <p:val>
                                            <p:fltVal val="1"/>
                                          </p:val>
                                        </p:tav>
                                      </p:tavLst>
                                    </p:anim>
                                    <p:anim calcmode="lin" valueType="num">
                                      <p:cBhvr>
                                        <p:cTn id="65"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  9/98 ≈ 9.2%</a:t>
            </a:r>
          </a:p>
          <a:p>
            <a:pPr>
              <a:buNone/>
            </a:pPr>
            <a:endParaRPr lang="en-US" sz="3200" dirty="0" smtClean="0"/>
          </a:p>
          <a:p>
            <a:pPr algn="ctr">
              <a:buNone/>
            </a:pPr>
            <a:r>
              <a:rPr lang="en-US" sz="5000" b="1" dirty="0" smtClean="0"/>
              <a:t>WOW!</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pic>
        <p:nvPicPr>
          <p:cNvPr id="6" name="Content Placeholder 5" descr="the-incredibles.jpg"/>
          <p:cNvPicPr>
            <a:picLocks noGrp="1" noChangeAspect="1"/>
          </p:cNvPicPr>
          <p:nvPr>
            <p:ph sz="quarter" idx="1"/>
          </p:nvPr>
        </p:nvPicPr>
        <p:blipFill>
          <a:blip r:embed="rId2"/>
          <a:srcRect l="-22223" r="-22223"/>
          <a:stretch>
            <a:fillRect/>
          </a:stretch>
        </p:blip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Given your choice of the following, what superpower would you like to have?</a:t>
            </a:r>
          </a:p>
          <a:p>
            <a:pPr>
              <a:buFont typeface="Wingdings" charset="2"/>
              <a:buChar char="²"/>
            </a:pPr>
            <a:r>
              <a:rPr lang="en-US" sz="3200" dirty="0" smtClean="0"/>
              <a:t>Super Strength</a:t>
            </a:r>
          </a:p>
          <a:p>
            <a:pPr>
              <a:buFont typeface="Wingdings" charset="2"/>
              <a:buChar char="²"/>
            </a:pPr>
            <a:r>
              <a:rPr lang="en-US" sz="3200" dirty="0" smtClean="0"/>
              <a:t>Fly</a:t>
            </a:r>
          </a:p>
          <a:p>
            <a:pPr>
              <a:buFont typeface="Wingdings" charset="2"/>
              <a:buChar char="²"/>
            </a:pPr>
            <a:r>
              <a:rPr lang="en-US" sz="3200" dirty="0" smtClean="0"/>
              <a:t>Telepathy</a:t>
            </a:r>
          </a:p>
          <a:p>
            <a:pPr>
              <a:buFont typeface="Wingdings" charset="2"/>
              <a:buChar char="²"/>
            </a:pPr>
            <a:r>
              <a:rPr lang="en-US" sz="3200" dirty="0" smtClean="0"/>
              <a:t>Freeze Time</a:t>
            </a:r>
          </a:p>
          <a:p>
            <a:pPr>
              <a:buFont typeface="Wingdings" charset="2"/>
              <a:buChar char="²"/>
            </a:pPr>
            <a:r>
              <a:rPr lang="en-US" sz="3200" dirty="0" smtClean="0"/>
              <a:t>Invisibility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457200" y="1719379"/>
          <a:ext cx="8193088" cy="4718801"/>
        </p:xfrm>
        <a:graphic>
          <a:graphicData uri="http://schemas.openxmlformats.org/drawingml/2006/table">
            <a:tbl>
              <a:tblPr firstRow="1" bandRow="1">
                <a:tableStyleId>{5C22544A-7EE6-4342-B048-85BDC9FD1C3A}</a:tableStyleId>
              </a:tblPr>
              <a:tblGrid>
                <a:gridCol w="2317747"/>
                <a:gridCol w="1778797"/>
                <a:gridCol w="2048272"/>
                <a:gridCol w="2048272"/>
              </a:tblGrid>
              <a:tr h="825791">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447684" y="1719385"/>
          <a:ext cx="8193088" cy="4718801"/>
        </p:xfrm>
        <a:graphic>
          <a:graphicData uri="http://schemas.openxmlformats.org/drawingml/2006/table">
            <a:tbl>
              <a:tblPr firstRow="1" bandRow="1">
                <a:tableStyleId>{5C22544A-7EE6-4342-B048-85BDC9FD1C3A}</a:tableStyleId>
              </a:tblPr>
              <a:tblGrid>
                <a:gridCol w="2317747"/>
                <a:gridCol w="1778797"/>
                <a:gridCol w="2048272"/>
                <a:gridCol w="2048272"/>
              </a:tblGrid>
              <a:tr h="825791">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48835">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None/>
            </a:pPr>
            <a:r>
              <a:rPr lang="en-US" sz="3200" dirty="0" smtClean="0"/>
              <a:t>What interesting questions could we ask?</a:t>
            </a:r>
          </a:p>
          <a:p>
            <a:pPr>
              <a:buNone/>
            </a:pPr>
            <a:endParaRPr lang="en-US"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pic>
        <p:nvPicPr>
          <p:cNvPr id="4" name="Picture 3" descr="Screen shot 2013-11-05 at 11.51.26 PM.png"/>
          <p:cNvPicPr>
            <a:picLocks noChangeAspect="1"/>
          </p:cNvPicPr>
          <p:nvPr/>
        </p:nvPicPr>
        <p:blipFill>
          <a:blip r:embed="rId3"/>
          <a:stretch>
            <a:fillRect/>
          </a:stretch>
        </p:blipFill>
        <p:spPr>
          <a:xfrm>
            <a:off x="1269723" y="1889388"/>
            <a:ext cx="6604554" cy="3079224"/>
          </a:xfrm>
          <a:prstGeom prst="rect">
            <a:avLst/>
          </a:prstGeom>
        </p:spPr>
      </p:pic>
      <p:sp>
        <p:nvSpPr>
          <p:cNvPr id="6" name="TextBox 5"/>
          <p:cNvSpPr txBox="1"/>
          <p:nvPr/>
        </p:nvSpPr>
        <p:spPr>
          <a:xfrm>
            <a:off x="457201" y="5221410"/>
            <a:ext cx="8229599" cy="1077218"/>
          </a:xfrm>
          <a:prstGeom prst="rect">
            <a:avLst/>
          </a:prstGeom>
          <a:noFill/>
        </p:spPr>
        <p:txBody>
          <a:bodyPr wrap="square" rtlCol="0">
            <a:spAutoFit/>
          </a:bodyPr>
          <a:lstStyle/>
          <a:p>
            <a:pPr algn="ctr"/>
            <a:r>
              <a:rPr lang="en-US" sz="3200" dirty="0" smtClean="0"/>
              <a:t>Which strategy is best: </a:t>
            </a:r>
          </a:p>
          <a:p>
            <a:pPr algn="ctr"/>
            <a:r>
              <a:rPr lang="en-US" sz="3200" dirty="0" smtClean="0"/>
              <a:t>stay, switch, or it doesn’t matter?</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None/>
            </a:pPr>
            <a:r>
              <a:rPr lang="en-US" sz="3200" b="1" dirty="0" smtClean="0">
                <a:solidFill>
                  <a:srgbClr val="D16349"/>
                </a:solidFill>
              </a:rPr>
              <a:t>An interesting question:</a:t>
            </a:r>
          </a:p>
          <a:p>
            <a:pPr>
              <a:buNone/>
            </a:pPr>
            <a:r>
              <a:rPr lang="en-US" sz="3200" dirty="0" smtClean="0"/>
              <a:t>Do women and men think the same way about superpowers?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None/>
            </a:pPr>
            <a:r>
              <a:rPr lang="en-US" sz="3200" b="1" dirty="0" smtClean="0">
                <a:solidFill>
                  <a:srgbClr val="D16349"/>
                </a:solidFill>
              </a:rPr>
              <a:t>A question of independence:</a:t>
            </a:r>
            <a:endParaRPr lang="en-US" sz="3200" dirty="0" smtClean="0">
              <a:solidFill>
                <a:srgbClr val="D16349"/>
              </a:solidFill>
            </a:endParaRPr>
          </a:p>
          <a:p>
            <a:pPr>
              <a:buNone/>
            </a:pPr>
            <a:r>
              <a:rPr lang="en-US" sz="3200" dirty="0" smtClean="0"/>
              <a:t>Two events are independent if the probability that one occurs does not change given that the other has occurred.</a:t>
            </a:r>
          </a:p>
          <a:p>
            <a:pPr>
              <a:buNone/>
            </a:pPr>
            <a:endParaRPr lang="en-US" sz="3200" dirty="0" smtClean="0"/>
          </a:p>
          <a:p>
            <a:pPr>
              <a:buNone/>
            </a:pPr>
            <a:r>
              <a:rPr lang="en-US" sz="3200" dirty="0" smtClean="0"/>
              <a:t>That is, knowing someone’s gender doesn’t change the probability that they prefer telepathy means the events are independent.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None/>
            </a:pPr>
            <a:r>
              <a:rPr lang="en-US" sz="3200" b="1" dirty="0" smtClean="0">
                <a:solidFill>
                  <a:srgbClr val="D16349"/>
                </a:solidFill>
              </a:rPr>
              <a:t>An interesting question restated:</a:t>
            </a:r>
            <a:endParaRPr lang="en-US" sz="3200" dirty="0" smtClean="0">
              <a:solidFill>
                <a:srgbClr val="D16349"/>
              </a:solidFill>
            </a:endParaRPr>
          </a:p>
          <a:p>
            <a:pPr>
              <a:buNone/>
            </a:pPr>
            <a:r>
              <a:rPr lang="en-US" sz="3200" dirty="0" smtClean="0"/>
              <a:t>Is preferring telepathy independent of being female?</a:t>
            </a:r>
          </a:p>
          <a:p>
            <a:pPr>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Font typeface="Wingdings" charset="2"/>
              <a:buChar char="v"/>
            </a:pPr>
            <a:r>
              <a:rPr lang="en-US" sz="3200" dirty="0" smtClean="0"/>
              <a:t>What percent of all students prefer telepathy? </a:t>
            </a:r>
          </a:p>
          <a:p>
            <a:pPr>
              <a:buNone/>
            </a:pPr>
            <a:r>
              <a:rPr lang="en-US" sz="3200" b="1" dirty="0" err="1" smtClean="0"/>
              <a:t>P(Telepathy</a:t>
            </a:r>
            <a:r>
              <a:rPr lang="en-US" sz="3200" b="1" dirty="0" smtClean="0"/>
              <a:t>) = </a:t>
            </a:r>
          </a:p>
          <a:p>
            <a:pPr>
              <a:buNone/>
            </a:pPr>
            <a:endParaRPr lang="en-US" sz="3200" b="1" dirty="0" smtClean="0"/>
          </a:p>
          <a:p>
            <a:pPr>
              <a:buFont typeface="Wingdings" charset="2"/>
              <a:buChar char="v"/>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sz="quarter" idx="1"/>
          </p:nvPr>
        </p:nvSpPr>
        <p:spPr/>
        <p:txBody>
          <a:bodyPr>
            <a:noAutofit/>
          </a:bodyPr>
          <a:lstStyle/>
          <a:p>
            <a:pPr>
              <a:buNone/>
            </a:pPr>
            <a:r>
              <a:rPr lang="en-US" sz="3200" dirty="0" smtClean="0"/>
              <a:t>If </a:t>
            </a:r>
            <a:r>
              <a:rPr lang="en-US" sz="3200" dirty="0" err="1" smtClean="0"/>
              <a:t>P(Telepathy</a:t>
            </a:r>
            <a:r>
              <a:rPr lang="en-US" sz="3200" dirty="0" smtClean="0"/>
              <a:t>) = </a:t>
            </a:r>
            <a:r>
              <a:rPr lang="en-US" sz="3200" dirty="0" err="1" smtClean="0"/>
              <a:t>P(Telepathy</a:t>
            </a:r>
            <a:r>
              <a:rPr lang="en-US" sz="3200" dirty="0" smtClean="0"/>
              <a:t> | Female), then being female is independent of preferring telepathy.</a:t>
            </a:r>
          </a:p>
          <a:p>
            <a:pPr>
              <a:buNone/>
            </a:pPr>
            <a:endParaRPr lang="en-US" sz="3200" dirty="0" smtClean="0"/>
          </a:p>
          <a:p>
            <a:pPr>
              <a:buNone/>
            </a:pPr>
            <a:r>
              <a:rPr lang="en-US" sz="3200" dirty="0" smtClean="0"/>
              <a:t>Is preferring telepathy independent of being a woman?</a:t>
            </a:r>
          </a:p>
          <a:p>
            <a:pPr>
              <a:buNone/>
            </a:pPr>
            <a:endParaRPr lang="en-US" sz="3200" dirty="0" smtClean="0"/>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pic>
        <p:nvPicPr>
          <p:cNvPr id="4" name="Content Placeholder 3" descr="titanic.jpg"/>
          <p:cNvPicPr>
            <a:picLocks noGrp="1" noChangeAspect="1"/>
          </p:cNvPicPr>
          <p:nvPr>
            <p:ph sz="quarter" idx="1"/>
          </p:nvPr>
        </p:nvPicPr>
        <p:blipFill>
          <a:blip r:embed="rId2"/>
          <a:srcRect l="-19753" r="-19753"/>
          <a:stretch>
            <a:fillRect/>
          </a:stretch>
        </p:blip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nvGraphicFramePr>
        <p:xfrm>
          <a:off x="467222" y="1895228"/>
          <a:ext cx="8193088" cy="3966305"/>
        </p:xfrm>
        <a:graphic>
          <a:graphicData uri="http://schemas.openxmlformats.org/drawingml/2006/table">
            <a:tbl>
              <a:tblPr firstRow="1" bandRow="1">
                <a:tableStyleId>{5C22544A-7EE6-4342-B048-85BDC9FD1C3A}</a:tableStyleId>
              </a:tblPr>
              <a:tblGrid>
                <a:gridCol w="2317747"/>
                <a:gridCol w="1778797"/>
                <a:gridCol w="2048272"/>
                <a:gridCol w="2048272"/>
              </a:tblGrid>
              <a:tr h="957385">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endParaRPr 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nvGraphicFramePr>
        <p:xfrm>
          <a:off x="467222" y="1895228"/>
          <a:ext cx="8193088" cy="3966305"/>
        </p:xfrm>
        <a:graphic>
          <a:graphicData uri="http://schemas.openxmlformats.org/drawingml/2006/table">
            <a:tbl>
              <a:tblPr firstRow="1" bandRow="1">
                <a:tableStyleId>{5C22544A-7EE6-4342-B048-85BDC9FD1C3A}</a:tableStyleId>
              </a:tblPr>
              <a:tblGrid>
                <a:gridCol w="2317747"/>
                <a:gridCol w="1778797"/>
                <a:gridCol w="2048272"/>
                <a:gridCol w="2048272"/>
              </a:tblGrid>
              <a:tr h="957385">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261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627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52230">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442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765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1207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sp>
        <p:nvSpPr>
          <p:cNvPr id="3" name="Content Placeholder 2"/>
          <p:cNvSpPr>
            <a:spLocks noGrp="1"/>
          </p:cNvSpPr>
          <p:nvPr>
            <p:ph sz="quarter" idx="1"/>
          </p:nvPr>
        </p:nvSpPr>
        <p:spPr>
          <a:xfrm>
            <a:off x="301752" y="1527047"/>
            <a:ext cx="8503920" cy="5018337"/>
          </a:xfrm>
        </p:spPr>
        <p:txBody>
          <a:bodyPr>
            <a:normAutofit/>
          </a:bodyPr>
          <a:lstStyle/>
          <a:p>
            <a:pPr marL="514350" lvl="0" indent="-514350">
              <a:buFont typeface="+mj-lt"/>
              <a:buAutoNum type="arabicPeriod"/>
            </a:pPr>
            <a:r>
              <a:rPr lang="en-US" dirty="0" smtClean="0"/>
              <a:t>What percent of all adult passengers survived?</a:t>
            </a:r>
          </a:p>
          <a:p>
            <a:pPr marL="514350" lvl="0" indent="-514350" algn="ctr">
              <a:buNone/>
            </a:pPr>
            <a:r>
              <a:rPr lang="en-US" b="1" dirty="0" smtClean="0"/>
              <a:t>442/1207 = 36.6%</a:t>
            </a:r>
          </a:p>
          <a:p>
            <a:pPr marL="514350" lvl="0" indent="-514350">
              <a:buFont typeface="+mj-lt"/>
              <a:buAutoNum type="arabicPeriod" startAt="2"/>
            </a:pPr>
            <a:r>
              <a:rPr lang="en-US" dirty="0" smtClean="0"/>
              <a:t>What percent of all first class adult passengers survived?</a:t>
            </a:r>
          </a:p>
          <a:p>
            <a:pPr marL="514350" indent="-514350" algn="ctr">
              <a:buNone/>
            </a:pPr>
            <a:r>
              <a:rPr lang="en-US" b="1" dirty="0" smtClean="0"/>
              <a:t>197/319 = 61.8%</a:t>
            </a:r>
            <a:endParaRPr lang="en-US" dirty="0" smtClean="0"/>
          </a:p>
          <a:p>
            <a:pPr marL="514350" lvl="0" indent="-514350">
              <a:buFont typeface="+mj-lt"/>
              <a:buAutoNum type="arabicPeriod" startAt="3"/>
            </a:pPr>
            <a:r>
              <a:rPr lang="en-US" dirty="0" smtClean="0"/>
              <a:t>Is being a first class adult passenger independent of survival? Explain.</a:t>
            </a:r>
          </a:p>
          <a:p>
            <a:pPr marL="514350" indent="-514350" algn="ctr">
              <a:buNone/>
            </a:pPr>
            <a:r>
              <a:rPr lang="en-US" b="1" dirty="0" smtClean="0"/>
              <a:t>No, the percent of passengers who survived changes when we know they are a first class passenger</a:t>
            </a:r>
            <a:endParaRPr lang="en-US" dirty="0" smtClean="0"/>
          </a:p>
          <a:p>
            <a:pPr marL="514350" lvl="0" indent="-514350">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sp>
        <p:nvSpPr>
          <p:cNvPr id="3" name="Content Placeholder 2"/>
          <p:cNvSpPr>
            <a:spLocks noGrp="1"/>
          </p:cNvSpPr>
          <p:nvPr>
            <p:ph sz="quarter" idx="1"/>
          </p:nvPr>
        </p:nvSpPr>
        <p:spPr/>
        <p:txBody>
          <a:bodyPr>
            <a:normAutofit lnSpcReduction="10000"/>
          </a:bodyPr>
          <a:lstStyle/>
          <a:p>
            <a:pPr marL="514350" lvl="0" indent="-514350">
              <a:buFont typeface="+mj-lt"/>
              <a:buAutoNum type="arabicPeriod" startAt="4"/>
            </a:pPr>
            <a:r>
              <a:rPr lang="en-US" dirty="0" smtClean="0"/>
              <a:t>Choose an adult passenger at random. What is the probability that this passenger survived?</a:t>
            </a:r>
          </a:p>
          <a:p>
            <a:pPr marL="514350" indent="-514350" algn="ctr">
              <a:buNone/>
            </a:pPr>
            <a:r>
              <a:rPr lang="en-US" b="1" dirty="0" smtClean="0"/>
              <a:t>442/1207 = 0.366</a:t>
            </a:r>
            <a:endParaRPr lang="en-US" dirty="0" smtClean="0"/>
          </a:p>
          <a:p>
            <a:pPr marL="514350" lvl="0" indent="-514350">
              <a:buFont typeface="+mj-lt"/>
              <a:buAutoNum type="arabicPeriod" startAt="5"/>
            </a:pPr>
            <a:r>
              <a:rPr lang="en-US" dirty="0" smtClean="0"/>
              <a:t>Choose an adult third class passenger at random. What is the probability that this passenger survived?</a:t>
            </a:r>
          </a:p>
          <a:p>
            <a:pPr marL="514350" indent="-514350" algn="ctr">
              <a:buNone/>
            </a:pPr>
            <a:r>
              <a:rPr lang="en-US" b="1" dirty="0" smtClean="0"/>
              <a:t>151/627 = 0.241</a:t>
            </a:r>
            <a:endParaRPr lang="en-US" dirty="0" smtClean="0"/>
          </a:p>
          <a:p>
            <a:pPr marL="514350" lvl="0" indent="-514350">
              <a:buFont typeface="+mj-lt"/>
              <a:buAutoNum type="arabicPeriod" startAt="6"/>
            </a:pPr>
            <a:r>
              <a:rPr lang="en-US" dirty="0" smtClean="0"/>
              <a:t>Are the events being an adult third class passenger and surviving independent? Explain.</a:t>
            </a:r>
          </a:p>
          <a:p>
            <a:pPr marL="514350" indent="-514350" algn="ctr">
              <a:buNone/>
            </a:pPr>
            <a:r>
              <a:rPr lang="en-US" b="1" dirty="0" smtClean="0"/>
              <a:t>No, because …</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Paul </a:t>
            </a:r>
            <a:r>
              <a:rPr lang="en-US" sz="3200" dirty="0" err="1" smtClean="0"/>
              <a:t>Erd</a:t>
            </a:r>
            <a:r>
              <a:rPr lang="en-US" sz="3200" dirty="0" err="1" smtClean="0">
                <a:latin typeface="Calibri" panose="020F0502020204030204" pitchFamily="34" charset="0"/>
              </a:rPr>
              <a:t>ö</a:t>
            </a:r>
            <a:r>
              <a:rPr lang="en-US" sz="3200" dirty="0" err="1" smtClean="0"/>
              <a:t>s</a:t>
            </a:r>
            <a:r>
              <a:rPr lang="en-US" sz="3200" dirty="0" smtClean="0"/>
              <a:t> got this problem wrong.</a:t>
            </a:r>
          </a:p>
          <a:p>
            <a:pPr>
              <a:buNone/>
            </a:pPr>
            <a:endParaRPr lang="en-US" sz="3200" dirty="0" smtClean="0"/>
          </a:p>
          <a:p>
            <a:pPr>
              <a:buNone/>
            </a:pPr>
            <a:r>
              <a:rPr lang="en-US" sz="3200" dirty="0" smtClean="0"/>
              <a:t>And so did I.</a:t>
            </a:r>
          </a:p>
          <a:p>
            <a:pPr>
              <a:buNone/>
            </a:pPr>
            <a:endParaRPr lang="en-US" sz="3200" dirty="0" smtClean="0"/>
          </a:p>
          <a:p>
            <a:pPr>
              <a:buNone/>
            </a:pPr>
            <a:r>
              <a:rPr lang="en-US" sz="3200" dirty="0" smtClean="0"/>
              <a:t>“Do not worry about your difficulties in Probability. I can assure you mine are still greater.”</a:t>
            </a:r>
          </a:p>
          <a:p>
            <a:pPr>
              <a:buNone/>
            </a:pPr>
            <a:r>
              <a:rPr lang="en-US" sz="3200" dirty="0" smtClean="0"/>
              <a:t>- Doug Tyson</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1"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dissolve">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dissolve">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1"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dissolv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1"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dissolv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2"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Effect transition="in" filter="dissolve">
                                      <p:cBhvr>
                                        <p:cTn id="47" dur="500"/>
                                        <p:tgtEl>
                                          <p:spTgt spid="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2" nodeType="clickEffect">
                                  <p:stCondLst>
                                    <p:cond delay="0"/>
                                  </p:stCondLst>
                                  <p:childTnLst>
                                    <p:set>
                                      <p:cBhvr>
                                        <p:cTn id="51" dur="1" fill="hold">
                                          <p:stCondLst>
                                            <p:cond delay="0"/>
                                          </p:stCondLst>
                                        </p:cTn>
                                        <p:tgtEl>
                                          <p:spTgt spid="3">
                                            <p:txEl>
                                              <p:pRg st="2" end="2"/>
                                            </p:txEl>
                                          </p:spTgt>
                                        </p:tgtEl>
                                        <p:attrNameLst>
                                          <p:attrName>style.visibility</p:attrName>
                                        </p:attrNameLst>
                                      </p:cBhvr>
                                      <p:to>
                                        <p:strVal val="visible"/>
                                      </p:to>
                                    </p:set>
                                    <p:animEffect transition="in" filter="dissolve">
                                      <p:cBhvr>
                                        <p:cTn id="52" dur="500"/>
                                        <p:tgtEl>
                                          <p:spTgt spid="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2"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Effect transition="in" filter="dissolve">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2"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Effect transition="in" filter="dissolve">
                                      <p:cBhvr>
                                        <p:cTn id="6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Payoff</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3200" dirty="0" smtClean="0"/>
              <a:t>Engaged students</a:t>
            </a:r>
          </a:p>
          <a:p>
            <a:pPr marL="514350" indent="-514350">
              <a:buFont typeface="+mj-lt"/>
              <a:buAutoNum type="arabicPeriod"/>
            </a:pPr>
            <a:r>
              <a:rPr lang="en-US" sz="3200" dirty="0" smtClean="0"/>
              <a:t>Reduce anxiety</a:t>
            </a:r>
          </a:p>
          <a:p>
            <a:pPr marL="514350" indent="-514350">
              <a:buFont typeface="+mj-lt"/>
              <a:buAutoNum type="arabicPeriod"/>
            </a:pPr>
            <a:r>
              <a:rPr lang="en-US" sz="3200" dirty="0" smtClean="0"/>
              <a:t>Sense-making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sz="quarter" idx="1"/>
          </p:nvPr>
        </p:nvSpPr>
        <p:spPr/>
        <p:txBody>
          <a:bodyPr/>
          <a:lstStyle/>
          <a:p>
            <a:pPr marL="514350" indent="-514350">
              <a:buNone/>
            </a:pPr>
            <a:r>
              <a:rPr lang="en-US" sz="3200" dirty="0" smtClean="0"/>
              <a:t>The stay strategy wins when you pick the correct </a:t>
            </a:r>
            <a:r>
              <a:rPr lang="en-US" sz="3200" dirty="0" smtClean="0"/>
              <a:t>door first.</a:t>
            </a:r>
            <a:endParaRPr lang="en-US" sz="3200" dirty="0" smtClean="0"/>
          </a:p>
          <a:p>
            <a:pPr marL="514350" indent="-514350" algn="ctr">
              <a:buNone/>
            </a:pPr>
            <a:r>
              <a:rPr lang="en-US" sz="3200" dirty="0" err="1" smtClean="0"/>
              <a:t>P(Win</a:t>
            </a:r>
            <a:r>
              <a:rPr lang="en-US" sz="3200" dirty="0" smtClean="0"/>
              <a:t>) = 1/3</a:t>
            </a:r>
          </a:p>
          <a:p>
            <a:pPr marL="514350" indent="-514350">
              <a:buNone/>
            </a:pPr>
            <a:endParaRPr lang="en-US" sz="3200" dirty="0" smtClean="0"/>
          </a:p>
          <a:p>
            <a:pPr marL="514350" indent="-514350">
              <a:buNone/>
            </a:pPr>
            <a:r>
              <a:rPr lang="en-US" sz="3200" dirty="0" smtClean="0"/>
              <a:t>The switch strategy wins when you pick a </a:t>
            </a:r>
            <a:r>
              <a:rPr lang="en-US" sz="3200" smtClean="0"/>
              <a:t>wrong </a:t>
            </a:r>
            <a:r>
              <a:rPr lang="en-US" sz="3200" smtClean="0"/>
              <a:t>door first.</a:t>
            </a:r>
            <a:endParaRPr lang="en-US" sz="3200" dirty="0" smtClean="0"/>
          </a:p>
          <a:p>
            <a:pPr marL="514350" indent="-514350" algn="ctr">
              <a:buNone/>
            </a:pPr>
            <a:r>
              <a:rPr lang="en-US" sz="3200" dirty="0" err="1" smtClean="0"/>
              <a:t>P(Win</a:t>
            </a:r>
            <a:r>
              <a:rPr lang="en-US" sz="3200" dirty="0" smtClean="0"/>
              <a:t>) = 2/3</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sz="quarter" idx="1"/>
          </p:nvPr>
        </p:nvSpPr>
        <p:spPr/>
        <p:txBody>
          <a:bodyPr/>
          <a:lstStyle/>
          <a:p>
            <a:pPr marL="514350" indent="-514350" algn="ctr">
              <a:buNone/>
            </a:pPr>
            <a:endParaRPr lang="en-US" sz="6600" dirty="0" smtClean="0"/>
          </a:p>
          <a:p>
            <a:pPr marL="514350" indent="-514350" algn="ctr">
              <a:buNone/>
            </a:pPr>
            <a:r>
              <a:rPr lang="en-US" sz="9600" dirty="0" smtClean="0"/>
              <a:t>SWITCH!</a:t>
            </a:r>
          </a:p>
          <a:p>
            <a:pPr marL="514350" indent="-514350">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sz="quarter" idx="1"/>
          </p:nvPr>
        </p:nvSpPr>
        <p:spPr/>
        <p:txBody>
          <a:bodyPr/>
          <a:lstStyle/>
          <a:p>
            <a:pPr marL="514350" indent="-514350" algn="ctr">
              <a:buNone/>
            </a:pPr>
            <a:endParaRPr lang="en-US" sz="3200" dirty="0" smtClean="0"/>
          </a:p>
          <a:p>
            <a:pPr marL="514350" indent="-514350">
              <a:buNone/>
              <a:tabLst>
                <a:tab pos="2743200" algn="r"/>
                <a:tab pos="2979738" algn="l"/>
              </a:tabLst>
            </a:pPr>
            <a:r>
              <a:rPr lang="en-US" sz="3200" dirty="0" smtClean="0"/>
              <a:t>		Email:	</a:t>
            </a:r>
            <a:r>
              <a:rPr lang="en-US" sz="3200" dirty="0" err="1" smtClean="0"/>
              <a:t>tyson.doug@gmail.com</a:t>
            </a:r>
            <a:endParaRPr lang="en-US" sz="3200" dirty="0" smtClean="0"/>
          </a:p>
          <a:p>
            <a:pPr marL="514350" indent="-514350">
              <a:buNone/>
              <a:tabLst>
                <a:tab pos="2743200" algn="r"/>
                <a:tab pos="2979738" algn="l"/>
              </a:tabLst>
            </a:pPr>
            <a:r>
              <a:rPr lang="en-US" sz="3200" dirty="0" smtClean="0"/>
              <a:t>		FB: 	</a:t>
            </a:r>
            <a:r>
              <a:rPr lang="en-US" sz="3200" dirty="0" err="1" smtClean="0"/>
              <a:t>tyson.doug</a:t>
            </a:r>
            <a:endParaRPr lang="en-US" sz="3200" dirty="0" smtClean="0"/>
          </a:p>
          <a:p>
            <a:pPr marL="514350" indent="-514350">
              <a:buNone/>
              <a:tabLst>
                <a:tab pos="2743200" algn="r"/>
                <a:tab pos="2979738" algn="l"/>
              </a:tabLst>
            </a:pPr>
            <a:r>
              <a:rPr lang="en-US" sz="3200" dirty="0" smtClean="0"/>
              <a:t>		Twitter: 	</a:t>
            </a:r>
            <a:r>
              <a:rPr lang="en-US" sz="3200" dirty="0" err="1" smtClean="0"/>
              <a:t>tyson_doug</a:t>
            </a:r>
            <a:endParaRPr lang="en-US" sz="3200" dirty="0" smtClean="0"/>
          </a:p>
          <a:p>
            <a:pPr marL="514350" indent="-514350">
              <a:buNone/>
            </a:pPr>
            <a:endParaRPr lang="en-US" dirty="0"/>
          </a:p>
        </p:txBody>
      </p:sp>
      <p:pic>
        <p:nvPicPr>
          <p:cNvPr id="4" name="Picture 3" descr="qrcodeshort.png"/>
          <p:cNvPicPr>
            <a:picLocks noChangeAspect="1"/>
          </p:cNvPicPr>
          <p:nvPr/>
        </p:nvPicPr>
        <p:blipFill>
          <a:blip r:embed="rId2"/>
          <a:stretch>
            <a:fillRect/>
          </a:stretch>
        </p:blipFill>
        <p:spPr>
          <a:xfrm>
            <a:off x="2090618" y="4027971"/>
            <a:ext cx="2266462" cy="2266462"/>
          </a:xfrm>
          <a:prstGeom prst="rect">
            <a:avLst/>
          </a:prstGeom>
        </p:spPr>
      </p:pic>
      <p:pic>
        <p:nvPicPr>
          <p:cNvPr id="5" name="Picture 4" descr="qrcodelong.png"/>
          <p:cNvPicPr>
            <a:picLocks noChangeAspect="1"/>
          </p:cNvPicPr>
          <p:nvPr/>
        </p:nvPicPr>
        <p:blipFill>
          <a:blip r:embed="rId3"/>
          <a:stretch>
            <a:fillRect/>
          </a:stretch>
        </p:blipFill>
        <p:spPr>
          <a:xfrm>
            <a:off x="4845541" y="4027971"/>
            <a:ext cx="2266462" cy="226646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Common Core</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The PA Core – Mathematics is still in draft form.</a:t>
            </a:r>
          </a:p>
          <a:p>
            <a:pPr>
              <a:buNone/>
            </a:pPr>
            <a:endParaRPr lang="en-US" sz="3200" dirty="0" smtClean="0"/>
          </a:p>
          <a:p>
            <a:pPr>
              <a:buNone/>
            </a:pPr>
            <a:r>
              <a:rPr lang="en-US" sz="3200" b="1" dirty="0" smtClean="0"/>
              <a:t>CC.2.4.HS.B.6</a:t>
            </a:r>
            <a:endParaRPr lang="en-US" sz="3200" dirty="0" smtClean="0"/>
          </a:p>
          <a:p>
            <a:pPr>
              <a:buNone/>
            </a:pPr>
            <a:r>
              <a:rPr lang="en-US" sz="3200" dirty="0" smtClean="0"/>
              <a:t>Use the concepts of independence  and conditional probability to interpret data.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a:t>
            </a:r>
            <a:r>
              <a:rPr lang="en-US" sz="3459" dirty="0" smtClean="0"/>
              <a:t>Colored balls and urns.</a:t>
            </a:r>
          </a:p>
          <a:p>
            <a:pPr>
              <a:buNone/>
            </a:pPr>
            <a:endParaRPr lang="en-US" sz="3459" dirty="0" smtClean="0"/>
          </a:p>
          <a:p>
            <a:pPr>
              <a:buNone/>
            </a:pPr>
            <a:r>
              <a:rPr lang="en-US" sz="3459" dirty="0" smtClean="0"/>
              <a:t>   Socks and drawers.</a:t>
            </a:r>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r>
              <a:rPr lang="en-US" sz="3459" dirty="0" smtClean="0"/>
              <a:t>   Etc…</a:t>
            </a:r>
          </a:p>
        </p:txBody>
      </p:sp>
      <p:graphicFrame>
        <p:nvGraphicFramePr>
          <p:cNvPr id="20483" name="Object 3"/>
          <p:cNvGraphicFramePr>
            <a:graphicFrameLocks noChangeAspect="1"/>
          </p:cNvGraphicFramePr>
          <p:nvPr/>
        </p:nvGraphicFramePr>
        <p:xfrm>
          <a:off x="559534" y="3341080"/>
          <a:ext cx="5731851" cy="752597"/>
        </p:xfrm>
        <a:graphic>
          <a:graphicData uri="http://schemas.openxmlformats.org/presentationml/2006/ole">
            <mc:AlternateContent xmlns:mc="http://schemas.openxmlformats.org/markup-compatibility/2006">
              <mc:Choice xmlns:v="urn:schemas-microsoft-com:vml" Requires="v">
                <p:oleObj spid="_x0000_s20485" r:id="rId3" imgW="2349500" imgH="228600" progId="">
                  <p:embed/>
                </p:oleObj>
              </mc:Choice>
              <mc:Fallback>
                <p:oleObj r:id="rId3" imgW="2349500" imgH="22860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534" y="3341080"/>
                        <a:ext cx="5731851" cy="752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0484" name="Object 4"/>
          <p:cNvGraphicFramePr>
            <a:graphicFrameLocks noChangeAspect="1"/>
          </p:cNvGraphicFramePr>
          <p:nvPr/>
        </p:nvGraphicFramePr>
        <p:xfrm>
          <a:off x="559534" y="4337538"/>
          <a:ext cx="4168774" cy="714657"/>
        </p:xfrm>
        <a:graphic>
          <a:graphicData uri="http://schemas.openxmlformats.org/presentationml/2006/ole">
            <mc:AlternateContent xmlns:mc="http://schemas.openxmlformats.org/markup-compatibility/2006">
              <mc:Choice xmlns:v="urn:schemas-microsoft-com:vml" Requires="v">
                <p:oleObj spid="_x0000_s20486" r:id="rId5" imgW="1727200" imgH="228600" progId="">
                  <p:embed/>
                </p:oleObj>
              </mc:Choice>
              <mc:Fallback>
                <p:oleObj r:id="rId5" imgW="1727200" imgH="228600" progId="">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9534" y="4337538"/>
                        <a:ext cx="4168774" cy="714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dissolve">
                                      <p:cBhvr>
                                        <p:cTn id="17" dur="500"/>
                                        <p:tgtEl>
                                          <p:spTgt spid="3">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dissolv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1"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ssolv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1"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dissolv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0483"/>
                                        </p:tgtEl>
                                        <p:attrNameLst>
                                          <p:attrName>style.visibility</p:attrName>
                                        </p:attrNameLst>
                                      </p:cBhvr>
                                      <p:to>
                                        <p:strVal val="visible"/>
                                      </p:to>
                                    </p:set>
                                    <p:animEffect transition="in" filter="dissolve">
                                      <p:cBhvr>
                                        <p:cTn id="37" dur="500"/>
                                        <p:tgtEl>
                                          <p:spTgt spid="20483"/>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0484"/>
                                        </p:tgtEl>
                                        <p:attrNameLst>
                                          <p:attrName>style.visibility</p:attrName>
                                        </p:attrNameLst>
                                      </p:cBhvr>
                                      <p:to>
                                        <p:strVal val="visible"/>
                                      </p:to>
                                    </p:set>
                                    <p:animEffect transition="in" filter="dissolve">
                                      <p:cBhvr>
                                        <p:cTn id="42" dur="500"/>
                                        <p:tgtEl>
                                          <p:spTgt spid="2048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2"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Effect transition="in" filter="dissolve">
                                      <p:cBhvr>
                                        <p:cTn id="47" dur="500"/>
                                        <p:tgtEl>
                                          <p:spTgt spid="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2" nodeType="clickEffect">
                                  <p:stCondLst>
                                    <p:cond delay="0"/>
                                  </p:stCondLst>
                                  <p:childTnLst>
                                    <p:set>
                                      <p:cBhvr>
                                        <p:cTn id="51" dur="1" fill="hold">
                                          <p:stCondLst>
                                            <p:cond delay="0"/>
                                          </p:stCondLst>
                                        </p:cTn>
                                        <p:tgtEl>
                                          <p:spTgt spid="3">
                                            <p:txEl>
                                              <p:pRg st="2" end="2"/>
                                            </p:txEl>
                                          </p:spTgt>
                                        </p:tgtEl>
                                        <p:attrNameLst>
                                          <p:attrName>style.visibility</p:attrName>
                                        </p:attrNameLst>
                                      </p:cBhvr>
                                      <p:to>
                                        <p:strVal val="visible"/>
                                      </p:to>
                                    </p:set>
                                    <p:animEffect transition="in" filter="dissolve">
                                      <p:cBhvr>
                                        <p:cTn id="52" dur="500"/>
                                        <p:tgtEl>
                                          <p:spTgt spid="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2"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dissolve">
                                      <p:cBhvr>
                                        <p:cTn id="5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 You’ll probably have to do some ball/urn problems because they could be on the Keystone Exams.</a:t>
            </a:r>
          </a:p>
          <a:p>
            <a:pPr>
              <a:buNone/>
            </a:pPr>
            <a:endParaRPr lang="en-US" sz="3200" dirty="0" smtClean="0"/>
          </a:p>
          <a:p>
            <a:pPr>
              <a:buNone/>
            </a:pPr>
            <a:r>
              <a:rPr lang="en-US" sz="3200" dirty="0" smtClean="0"/>
              <a:t>I’d rather use real data. Why?</a:t>
            </a:r>
          </a:p>
          <a:p>
            <a:pPr>
              <a:buNone/>
            </a:pPr>
            <a:endParaRPr lang="en-US" sz="3200" dirty="0" smtClean="0"/>
          </a:p>
          <a:p>
            <a:pPr>
              <a:buNone/>
            </a:pPr>
            <a:r>
              <a:rPr lang="en-US" sz="3200" dirty="0" smtClean="0"/>
              <a:t>Don’t use formulas! 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pic>
        <p:nvPicPr>
          <p:cNvPr id="8" name="Content Placeholder 7" descr="breast-cancer-pink-ribbon-awareness.jpg"/>
          <p:cNvPicPr>
            <a:picLocks noGrp="1" noChangeAspect="1"/>
          </p:cNvPicPr>
          <p:nvPr>
            <p:ph sz="quarter" idx="1"/>
          </p:nvPr>
        </p:nvPicPr>
        <p:blipFill>
          <a:blip r:embed="rId2"/>
          <a:srcRect l="-19753" r="-19753"/>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sz="quarter" idx="1"/>
          </p:nvPr>
        </p:nvSpPr>
        <p:spPr/>
        <p:txBody>
          <a:bodyPr>
            <a:normAutofit/>
          </a:bodyPr>
          <a:lstStyle/>
          <a:p>
            <a:pPr>
              <a:buNone/>
            </a:pPr>
            <a:r>
              <a:rPr lang="en-US" sz="3200" dirty="0" smtClean="0"/>
              <a:t> Suppose a woman tests positive for breast cancer. No current test is perfect and so it is possible that this result is erroneous. This woman would like to know the probability that she really does have breast cancer.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462</TotalTime>
  <Words>787</Words>
  <Application>Microsoft Office PowerPoint</Application>
  <PresentationFormat>On-screen Show (4:3)</PresentationFormat>
  <Paragraphs>242</Paragraphs>
  <Slides>34</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34</vt:i4>
      </vt:variant>
    </vt:vector>
  </HeadingPairs>
  <TitlesOfParts>
    <vt:vector size="39" baseType="lpstr">
      <vt:lpstr>Calibri</vt:lpstr>
      <vt:lpstr>Georgia</vt:lpstr>
      <vt:lpstr>Wingdings</vt:lpstr>
      <vt:lpstr>Wingdings 2</vt:lpstr>
      <vt:lpstr>Civic</vt:lpstr>
      <vt:lpstr>Teaching Difficult Probability Concepts for CCSS</vt:lpstr>
      <vt:lpstr>The Monty Hall Problem</vt:lpstr>
      <vt:lpstr>The Monty Hall Problem</vt:lpstr>
      <vt:lpstr>The Common Core</vt:lpstr>
      <vt:lpstr>The Historical Approach</vt:lpstr>
      <vt:lpstr>The Historical Approach</vt:lpstr>
      <vt:lpstr>Today’s Takeaways</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Superpowers</vt:lpstr>
      <vt:lpstr>Superpowers!</vt:lpstr>
      <vt:lpstr>Superpowers!</vt:lpstr>
      <vt:lpstr>Superpowers!</vt:lpstr>
      <vt:lpstr>Superpowers!</vt:lpstr>
      <vt:lpstr>Superpowers!</vt:lpstr>
      <vt:lpstr>Superpowers!</vt:lpstr>
      <vt:lpstr>Superpowers!</vt:lpstr>
      <vt:lpstr>Superpowers!</vt:lpstr>
      <vt:lpstr>Superpowers!</vt:lpstr>
      <vt:lpstr>The Titanic</vt:lpstr>
      <vt:lpstr>The Titanic</vt:lpstr>
      <vt:lpstr>The Titanic</vt:lpstr>
      <vt:lpstr>The Titanic</vt:lpstr>
      <vt:lpstr>The Titanic</vt:lpstr>
      <vt:lpstr>Today’s Takeaways</vt:lpstr>
      <vt:lpstr>The Payoff</vt:lpstr>
      <vt:lpstr>The Monty Hall Problem</vt:lpstr>
      <vt:lpstr>The Monty Hall Problem</vt:lpstr>
      <vt:lpstr>Contact Information</vt:lpstr>
    </vt:vector>
  </TitlesOfParts>
  <Company>CYSD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Difficult Probability Concepts for CCSS</dc:title>
  <dc:creator>Doug Tyson</dc:creator>
  <cp:lastModifiedBy>Doug Tyson</cp:lastModifiedBy>
  <cp:revision>32</cp:revision>
  <dcterms:created xsi:type="dcterms:W3CDTF">2013-11-07T14:17:23Z</dcterms:created>
  <dcterms:modified xsi:type="dcterms:W3CDTF">2014-03-11T02:12:37Z</dcterms:modified>
</cp:coreProperties>
</file>